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22" r:id="rId3"/>
    <p:sldId id="323" r:id="rId4"/>
    <p:sldId id="280" r:id="rId5"/>
    <p:sldId id="300" r:id="rId6"/>
    <p:sldId id="257" r:id="rId7"/>
    <p:sldId id="303" r:id="rId8"/>
    <p:sldId id="291" r:id="rId9"/>
    <p:sldId id="324" r:id="rId10"/>
    <p:sldId id="325" r:id="rId11"/>
    <p:sldId id="326" r:id="rId12"/>
    <p:sldId id="327" r:id="rId13"/>
    <p:sldId id="330" r:id="rId14"/>
    <p:sldId id="331" r:id="rId15"/>
    <p:sldId id="328" r:id="rId16"/>
    <p:sldId id="332" r:id="rId17"/>
    <p:sldId id="334" r:id="rId18"/>
    <p:sldId id="329" r:id="rId19"/>
    <p:sldId id="333" r:id="rId20"/>
    <p:sldId id="335" r:id="rId21"/>
    <p:sldId id="284" r:id="rId22"/>
    <p:sldId id="336" r:id="rId23"/>
    <p:sldId id="306" r:id="rId24"/>
    <p:sldId id="340" r:id="rId25"/>
    <p:sldId id="342" r:id="rId26"/>
    <p:sldId id="339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2EA4A0-7F09-4F49-8711-B2FC92588F0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9B77B2-2BB2-49BD-A3C4-7741CD6B03CD}">
      <dgm:prSet custT="1"/>
      <dgm:spPr/>
      <dgm:t>
        <a:bodyPr/>
        <a:lstStyle/>
        <a:p>
          <a:pPr algn="ctr" rtl="0"/>
          <a:endParaRPr lang="en-US" sz="5400" b="1" dirty="0" smtClean="0">
            <a:solidFill>
              <a:schemeClr val="tx1"/>
            </a:solidFill>
          </a:endParaRPr>
        </a:p>
        <a:p>
          <a:pPr algn="ctr" rtl="0"/>
          <a:r>
            <a:rPr lang="en-US" sz="5400" b="1" dirty="0" smtClean="0">
              <a:solidFill>
                <a:schemeClr val="tx1"/>
              </a:solidFill>
            </a:rPr>
            <a:t>WELCOME</a:t>
          </a:r>
          <a:r>
            <a:rPr lang="en-US" sz="5400" dirty="0" smtClean="0">
              <a:solidFill>
                <a:schemeClr val="tx1"/>
              </a:solidFill>
            </a:rPr>
            <a:t/>
          </a:r>
          <a:br>
            <a:rPr lang="en-US" sz="5400" dirty="0" smtClean="0">
              <a:solidFill>
                <a:schemeClr val="tx1"/>
              </a:solidFill>
            </a:rPr>
          </a:br>
          <a:r>
            <a:rPr lang="en-US" sz="5400" dirty="0" smtClean="0">
              <a:solidFill>
                <a:schemeClr val="tx1"/>
              </a:solidFill>
            </a:rPr>
            <a:t>COLBY </a:t>
          </a:r>
          <a:r>
            <a:rPr lang="en-US" sz="5400" dirty="0" smtClean="0">
              <a:solidFill>
                <a:schemeClr val="tx1"/>
              </a:solidFill>
            </a:rPr>
            <a:t>SCHOOL DISTRICT</a:t>
          </a:r>
        </a:p>
        <a:p>
          <a:pPr algn="ctr" rtl="0"/>
          <a:r>
            <a:rPr lang="en-US" sz="3600" dirty="0" smtClean="0">
              <a:solidFill>
                <a:schemeClr val="tx1"/>
              </a:solidFill>
            </a:rPr>
            <a:t>Stakeholder Driven Strategic Planning</a:t>
          </a:r>
        </a:p>
        <a:p>
          <a:pPr algn="ctr" rtl="0"/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5400" dirty="0" smtClean="0">
              <a:solidFill>
                <a:schemeClr val="tx1"/>
              </a:solidFill>
            </a:rPr>
            <a:t/>
          </a:r>
          <a:br>
            <a:rPr lang="en-US" sz="5400" dirty="0" smtClean="0">
              <a:solidFill>
                <a:schemeClr val="tx1"/>
              </a:solidFill>
            </a:rPr>
          </a:br>
          <a:r>
            <a:rPr lang="en-US" sz="5400" dirty="0" smtClean="0">
              <a:solidFill>
                <a:schemeClr val="tx1"/>
              </a:solidFill>
            </a:rPr>
            <a:t>November 7, </a:t>
          </a:r>
          <a:r>
            <a:rPr lang="en-US" sz="5400" dirty="0" smtClean="0">
              <a:solidFill>
                <a:schemeClr val="tx1"/>
              </a:solidFill>
            </a:rPr>
            <a:t>2013</a:t>
          </a:r>
          <a:r>
            <a:rPr lang="en-US" sz="3500" dirty="0" smtClean="0"/>
            <a:t/>
          </a:r>
          <a:br>
            <a:rPr lang="en-US" sz="3500" dirty="0" smtClean="0"/>
          </a:br>
          <a:r>
            <a:rPr lang="en-US" sz="3500" dirty="0" smtClean="0"/>
            <a:t/>
          </a:r>
          <a:br>
            <a:rPr lang="en-US" sz="3500" dirty="0" smtClean="0"/>
          </a:br>
          <a:endParaRPr lang="en-US" sz="3500" dirty="0"/>
        </a:p>
      </dgm:t>
    </dgm:pt>
    <dgm:pt modelId="{1FF273F1-5D47-4865-9012-CC412DF6738C}" type="parTrans" cxnId="{1FA77C94-EFBD-4726-A1B9-D319952FA026}">
      <dgm:prSet/>
      <dgm:spPr/>
      <dgm:t>
        <a:bodyPr/>
        <a:lstStyle/>
        <a:p>
          <a:endParaRPr lang="en-US"/>
        </a:p>
      </dgm:t>
    </dgm:pt>
    <dgm:pt modelId="{B0AD9533-4EFE-46C3-8689-ED93C726FACA}" type="sibTrans" cxnId="{1FA77C94-EFBD-4726-A1B9-D319952FA026}">
      <dgm:prSet/>
      <dgm:spPr/>
      <dgm:t>
        <a:bodyPr/>
        <a:lstStyle/>
        <a:p>
          <a:endParaRPr lang="en-US"/>
        </a:p>
      </dgm:t>
    </dgm:pt>
    <dgm:pt modelId="{49F06E75-DDC8-480C-8C7F-19A777F89DFC}" type="pres">
      <dgm:prSet presAssocID="{152EA4A0-7F09-4F49-8711-B2FC92588F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F48716-A7C8-4882-82B3-4E8B77B9F68A}" type="pres">
      <dgm:prSet presAssocID="{589B77B2-2BB2-49BD-A3C4-7741CD6B03CD}" presName="linNode" presStyleCnt="0"/>
      <dgm:spPr/>
    </dgm:pt>
    <dgm:pt modelId="{1868B304-3E5A-4EB7-9D4D-83A00CB70790}" type="pres">
      <dgm:prSet presAssocID="{589B77B2-2BB2-49BD-A3C4-7741CD6B03CD}" presName="parentText" presStyleLbl="node1" presStyleIdx="0" presStyleCnt="1" custScaleX="277778" custLinFactNeighborX="-136" custLinFactNeighborY="288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A77C94-EFBD-4726-A1B9-D319952FA026}" srcId="{152EA4A0-7F09-4F49-8711-B2FC92588F01}" destId="{589B77B2-2BB2-49BD-A3C4-7741CD6B03CD}" srcOrd="0" destOrd="0" parTransId="{1FF273F1-5D47-4865-9012-CC412DF6738C}" sibTransId="{B0AD9533-4EFE-46C3-8689-ED93C726FACA}"/>
    <dgm:cxn modelId="{3287FA06-5329-4598-A17F-E81DC9F7869E}" type="presOf" srcId="{589B77B2-2BB2-49BD-A3C4-7741CD6B03CD}" destId="{1868B304-3E5A-4EB7-9D4D-83A00CB70790}" srcOrd="0" destOrd="0" presId="urn:microsoft.com/office/officeart/2005/8/layout/vList5"/>
    <dgm:cxn modelId="{1ADFBD08-1A34-49D6-999E-15F75DBEECE7}" type="presOf" srcId="{152EA4A0-7F09-4F49-8711-B2FC92588F01}" destId="{49F06E75-DDC8-480C-8C7F-19A777F89DFC}" srcOrd="0" destOrd="0" presId="urn:microsoft.com/office/officeart/2005/8/layout/vList5"/>
    <dgm:cxn modelId="{F2A4333F-A668-4FC2-95EA-22E62A799091}" type="presParOf" srcId="{49F06E75-DDC8-480C-8C7F-19A777F89DFC}" destId="{88F48716-A7C8-4882-82B3-4E8B77B9F68A}" srcOrd="0" destOrd="0" presId="urn:microsoft.com/office/officeart/2005/8/layout/vList5"/>
    <dgm:cxn modelId="{F9E2C8F9-94FD-4465-9F6A-D57947620623}" type="presParOf" srcId="{88F48716-A7C8-4882-82B3-4E8B77B9F68A}" destId="{1868B304-3E5A-4EB7-9D4D-83A00CB7079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8B304-3E5A-4EB7-9D4D-83A00CB70790}">
      <dsp:nvSpPr>
        <dsp:cNvPr id="0" name=""/>
        <dsp:cNvSpPr/>
      </dsp:nvSpPr>
      <dsp:spPr>
        <a:xfrm>
          <a:off x="0" y="4836"/>
          <a:ext cx="7993192" cy="49481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b="1" kern="1200" dirty="0" smtClean="0">
            <a:solidFill>
              <a:schemeClr val="tx1"/>
            </a:solidFill>
          </a:endParaRPr>
        </a:p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solidFill>
                <a:schemeClr val="tx1"/>
              </a:solidFill>
            </a:rPr>
            <a:t>WELCOME</a:t>
          </a:r>
          <a:r>
            <a:rPr lang="en-US" sz="5400" kern="1200" dirty="0" smtClean="0">
              <a:solidFill>
                <a:schemeClr val="tx1"/>
              </a:solidFill>
            </a:rPr>
            <a:t/>
          </a:r>
          <a:br>
            <a:rPr lang="en-US" sz="5400" kern="1200" dirty="0" smtClean="0">
              <a:solidFill>
                <a:schemeClr val="tx1"/>
              </a:solidFill>
            </a:rPr>
          </a:br>
          <a:r>
            <a:rPr lang="en-US" sz="5400" kern="1200" dirty="0" smtClean="0">
              <a:solidFill>
                <a:schemeClr val="tx1"/>
              </a:solidFill>
            </a:rPr>
            <a:t>COLBY </a:t>
          </a:r>
          <a:r>
            <a:rPr lang="en-US" sz="5400" kern="1200" dirty="0" smtClean="0">
              <a:solidFill>
                <a:schemeClr val="tx1"/>
              </a:solidFill>
            </a:rPr>
            <a:t>SCHOOL DISTRICT</a:t>
          </a:r>
        </a:p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</a:rPr>
            <a:t>Stakeholder Driven Strategic Planning</a:t>
          </a:r>
        </a:p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5400" kern="1200" dirty="0" smtClean="0">
              <a:solidFill>
                <a:schemeClr val="tx1"/>
              </a:solidFill>
            </a:rPr>
            <a:t/>
          </a:r>
          <a:br>
            <a:rPr lang="en-US" sz="5400" kern="1200" dirty="0" smtClean="0">
              <a:solidFill>
                <a:schemeClr val="tx1"/>
              </a:solidFill>
            </a:rPr>
          </a:br>
          <a:r>
            <a:rPr lang="en-US" sz="5400" kern="1200" dirty="0" smtClean="0">
              <a:solidFill>
                <a:schemeClr val="tx1"/>
              </a:solidFill>
            </a:rPr>
            <a:t>November 7, </a:t>
          </a:r>
          <a:r>
            <a:rPr lang="en-US" sz="5400" kern="1200" dirty="0" smtClean="0">
              <a:solidFill>
                <a:schemeClr val="tx1"/>
              </a:solidFill>
            </a:rPr>
            <a:t>2013</a:t>
          </a:r>
          <a:r>
            <a:rPr lang="en-US" sz="3500" kern="1200" dirty="0" smtClean="0"/>
            <a:t/>
          </a:r>
          <a:br>
            <a:rPr lang="en-US" sz="3500" kern="1200" dirty="0" smtClean="0"/>
          </a:br>
          <a:r>
            <a:rPr lang="en-US" sz="3500" kern="1200" dirty="0" smtClean="0"/>
            <a:t/>
          </a:r>
          <a:br>
            <a:rPr lang="en-US" sz="3500" kern="1200" dirty="0" smtClean="0"/>
          </a:br>
          <a:endParaRPr lang="en-US" sz="3500" kern="1200" dirty="0"/>
        </a:p>
      </dsp:txBody>
      <dsp:txXfrm>
        <a:off x="241549" y="246385"/>
        <a:ext cx="7510094" cy="4465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4A83E8-0B6D-42EC-8A17-E8ABC02EF867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1253A5-0F43-4C8E-8F04-20CE656A8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28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FB73-D332-41C4-9E33-BB7E95907A6C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2586035"/>
              </p:ext>
            </p:extLst>
          </p:nvPr>
        </p:nvGraphicFramePr>
        <p:xfrm>
          <a:off x="533400" y="762000"/>
          <a:ext cx="8001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800" dirty="0"/>
              <a:t>A District's or school’s Overall Accountability Score places the district or school into one of five Overall Accountability Ratings:</a:t>
            </a:r>
          </a:p>
          <a:p>
            <a:r>
              <a:rPr lang="en-US" sz="4800" b="1" dirty="0"/>
              <a:t>Significantly Exceeds </a:t>
            </a:r>
            <a:r>
              <a:rPr lang="en-US" sz="4800" b="1" dirty="0" smtClean="0"/>
              <a:t>Expectations </a:t>
            </a:r>
            <a:r>
              <a:rPr lang="en-US" sz="4800" dirty="0" smtClean="0"/>
              <a:t>(83-100)</a:t>
            </a:r>
            <a:endParaRPr lang="en-US" sz="4800" dirty="0"/>
          </a:p>
          <a:p>
            <a:r>
              <a:rPr lang="en-US" sz="4800" b="1" dirty="0"/>
              <a:t>Exceeds </a:t>
            </a:r>
            <a:r>
              <a:rPr lang="en-US" sz="4800" b="1" dirty="0" smtClean="0"/>
              <a:t>Expectations </a:t>
            </a:r>
            <a:r>
              <a:rPr lang="en-US" sz="4800" dirty="0" smtClean="0"/>
              <a:t>(73-82.9)</a:t>
            </a:r>
            <a:endParaRPr lang="en-US" sz="4800" dirty="0"/>
          </a:p>
          <a:p>
            <a:r>
              <a:rPr lang="en-US" sz="4800" b="1" dirty="0"/>
              <a:t>Meets </a:t>
            </a:r>
            <a:r>
              <a:rPr lang="en-US" sz="4800" b="1" dirty="0" smtClean="0"/>
              <a:t>Expectations </a:t>
            </a:r>
            <a:r>
              <a:rPr lang="en-US" sz="4800" dirty="0" smtClean="0"/>
              <a:t>(63-72.9)</a:t>
            </a:r>
            <a:endParaRPr lang="en-US" sz="4800" dirty="0"/>
          </a:p>
          <a:p>
            <a:r>
              <a:rPr lang="en-US" sz="4800" b="1" dirty="0"/>
              <a:t>Meets Few </a:t>
            </a:r>
            <a:r>
              <a:rPr lang="en-US" sz="4800" b="1" dirty="0" smtClean="0"/>
              <a:t>Expectations </a:t>
            </a:r>
            <a:r>
              <a:rPr lang="en-US" sz="4800" dirty="0" smtClean="0"/>
              <a:t>(53-62.9)</a:t>
            </a:r>
            <a:endParaRPr lang="en-US" sz="4800" dirty="0"/>
          </a:p>
          <a:p>
            <a:r>
              <a:rPr lang="en-US" sz="4800" b="1" dirty="0"/>
              <a:t>Fails to Meet </a:t>
            </a:r>
            <a:r>
              <a:rPr lang="en-US" sz="4800" b="1" dirty="0" smtClean="0"/>
              <a:t>Expectations </a:t>
            </a:r>
            <a:r>
              <a:rPr lang="en-US" sz="4800" dirty="0" smtClean="0"/>
              <a:t>(0-52.9)</a:t>
            </a:r>
            <a:endParaRPr lang="en-US" sz="4800" dirty="0"/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5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The Fall of 2013 is the first reporting for “District data”</a:t>
            </a:r>
          </a:p>
          <a:p>
            <a:pPr marL="0" indent="0" algn="ctr">
              <a:buNone/>
            </a:pPr>
            <a:r>
              <a:rPr lang="en-US" sz="5400" b="1" dirty="0" smtClean="0"/>
              <a:t>Colby District’s Composite Score is 71.2</a:t>
            </a:r>
            <a:endParaRPr lang="en-US" sz="5400" b="1" dirty="0"/>
          </a:p>
          <a:p>
            <a:pPr marL="0" indent="0" algn="ctr">
              <a:buNone/>
            </a:pPr>
            <a:r>
              <a:rPr lang="en-US" sz="4800" b="1" dirty="0" smtClean="0"/>
              <a:t>Meets Expectations </a:t>
            </a:r>
            <a:r>
              <a:rPr lang="en-US" sz="4800" dirty="0" smtClean="0"/>
              <a:t>(63-72.9)</a:t>
            </a:r>
            <a:endParaRPr lang="en-US" sz="4800" dirty="0"/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2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Colby Elementary</a:t>
            </a:r>
          </a:p>
          <a:p>
            <a:r>
              <a:rPr lang="en-US" sz="4000" dirty="0" smtClean="0"/>
              <a:t>2011-12 		69.2	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	Meets Expectations</a:t>
            </a:r>
          </a:p>
          <a:p>
            <a:r>
              <a:rPr lang="en-US" sz="4000" dirty="0" smtClean="0"/>
              <a:t>2012-13 </a:t>
            </a:r>
            <a:r>
              <a:rPr lang="en-US" sz="4000" dirty="0"/>
              <a:t>	</a:t>
            </a:r>
            <a:r>
              <a:rPr lang="en-US" sz="4000" dirty="0" smtClean="0"/>
              <a:t>	67.9</a:t>
            </a:r>
            <a:r>
              <a:rPr lang="en-US" sz="4000" dirty="0"/>
              <a:t>	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	Meets </a:t>
            </a:r>
            <a:r>
              <a:rPr lang="en-US" sz="4000" dirty="0"/>
              <a:t>Expectations</a:t>
            </a:r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Colby Elementary Priority Areas</a:t>
            </a:r>
          </a:p>
          <a:p>
            <a:r>
              <a:rPr lang="en-US" sz="3000" i="1" dirty="0" smtClean="0"/>
              <a:t>Student Achievement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600" dirty="0" smtClean="0"/>
              <a:t>Reading		25.1 / 28.7</a:t>
            </a:r>
          </a:p>
          <a:p>
            <a:pPr marL="0" indent="0">
              <a:buNone/>
            </a:pPr>
            <a:r>
              <a:rPr lang="en-US" sz="2600" dirty="0" smtClean="0"/>
              <a:t>	Mathematics		37.7 / 37.8</a:t>
            </a:r>
          </a:p>
          <a:p>
            <a:r>
              <a:rPr lang="en-US" sz="3000" i="1" dirty="0" smtClean="0"/>
              <a:t>Student Growth</a:t>
            </a:r>
          </a:p>
          <a:p>
            <a:pPr marL="0" indent="0">
              <a:buNone/>
            </a:pPr>
            <a:r>
              <a:rPr lang="en-US" sz="2800" dirty="0" smtClean="0"/>
              <a:t>	Reading</a:t>
            </a:r>
            <a:r>
              <a:rPr lang="en-US" sz="2800" dirty="0"/>
              <a:t>		</a:t>
            </a:r>
            <a:r>
              <a:rPr lang="en-US" sz="2800" dirty="0" smtClean="0"/>
              <a:t>38.4 </a:t>
            </a:r>
            <a:r>
              <a:rPr lang="en-US" sz="2800" dirty="0"/>
              <a:t>/ </a:t>
            </a:r>
            <a:r>
              <a:rPr lang="en-US" sz="2800" dirty="0" smtClean="0"/>
              <a:t>33.4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Mathematics	</a:t>
            </a:r>
            <a:r>
              <a:rPr lang="en-US" sz="2800" dirty="0" smtClean="0"/>
              <a:t>32.5 </a:t>
            </a:r>
            <a:r>
              <a:rPr lang="en-US" sz="2800" dirty="0"/>
              <a:t>/ </a:t>
            </a:r>
            <a:r>
              <a:rPr lang="en-US" sz="2800" dirty="0" smtClean="0"/>
              <a:t>32.3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/>
              <a:t>Colby Elementary Priority </a:t>
            </a:r>
            <a:r>
              <a:rPr lang="en-US" sz="4800" dirty="0" smtClean="0"/>
              <a:t>Areas</a:t>
            </a:r>
            <a:endParaRPr lang="en-US" dirty="0"/>
          </a:p>
          <a:p>
            <a:r>
              <a:rPr lang="en-US" i="1" dirty="0"/>
              <a:t>Closing </a:t>
            </a:r>
            <a:r>
              <a:rPr lang="en-US" i="1" dirty="0" smtClean="0"/>
              <a:t>gaps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Reading		</a:t>
            </a:r>
            <a:r>
              <a:rPr lang="en-US" sz="2800" dirty="0" smtClean="0"/>
              <a:t>24.3 </a:t>
            </a:r>
            <a:r>
              <a:rPr lang="en-US" sz="2800" dirty="0"/>
              <a:t>/ </a:t>
            </a:r>
            <a:r>
              <a:rPr lang="en-US" sz="2800" dirty="0" smtClean="0"/>
              <a:t>33.2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Mathematics	</a:t>
            </a:r>
            <a:r>
              <a:rPr lang="en-US" sz="2800" dirty="0" smtClean="0"/>
              <a:t>26.8 </a:t>
            </a:r>
            <a:r>
              <a:rPr lang="en-US" sz="2800" dirty="0"/>
              <a:t>/ </a:t>
            </a:r>
            <a:r>
              <a:rPr lang="en-US" sz="2800" dirty="0" smtClean="0"/>
              <a:t>32.4</a:t>
            </a:r>
            <a:endParaRPr lang="en-US" dirty="0"/>
          </a:p>
          <a:p>
            <a:r>
              <a:rPr lang="en-US" dirty="0"/>
              <a:t>On </a:t>
            </a:r>
            <a:r>
              <a:rPr lang="en-US" dirty="0" smtClean="0"/>
              <a:t>Track </a:t>
            </a:r>
            <a:r>
              <a:rPr lang="en-US" dirty="0"/>
              <a:t>and Post Secondary </a:t>
            </a:r>
            <a:r>
              <a:rPr lang="en-US" dirty="0" smtClean="0"/>
              <a:t>Readiness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/>
              <a:t>Attendance</a:t>
            </a:r>
            <a:r>
              <a:rPr lang="en-US" sz="2800" dirty="0"/>
              <a:t>		</a:t>
            </a:r>
            <a:r>
              <a:rPr lang="en-US" sz="2800" dirty="0" smtClean="0"/>
              <a:t>76.2 </a:t>
            </a:r>
            <a:r>
              <a:rPr lang="en-US" sz="2800" dirty="0"/>
              <a:t>/ </a:t>
            </a:r>
            <a:r>
              <a:rPr lang="en-US" sz="2800" dirty="0" smtClean="0"/>
              <a:t>75.5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Grade Reading</a:t>
            </a:r>
            <a:r>
              <a:rPr lang="en-US" sz="2800" dirty="0"/>
              <a:t>	</a:t>
            </a:r>
            <a:r>
              <a:rPr lang="en-US" sz="2800" dirty="0" smtClean="0"/>
              <a:t>10.7 </a:t>
            </a:r>
            <a:r>
              <a:rPr lang="en-US" sz="2800" dirty="0"/>
              <a:t>/ </a:t>
            </a:r>
            <a:r>
              <a:rPr lang="en-US" sz="2800" dirty="0" smtClean="0"/>
              <a:t>11.5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11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Colby Middle School</a:t>
            </a:r>
          </a:p>
          <a:p>
            <a:r>
              <a:rPr lang="en-US" sz="4000" dirty="0" smtClean="0"/>
              <a:t>2011-12 		65.9		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	Meets Expectations</a:t>
            </a:r>
          </a:p>
          <a:p>
            <a:r>
              <a:rPr lang="en-US" sz="4000" dirty="0" smtClean="0"/>
              <a:t>2012-13 </a:t>
            </a:r>
            <a:r>
              <a:rPr lang="en-US" sz="4000" dirty="0"/>
              <a:t>		</a:t>
            </a:r>
            <a:r>
              <a:rPr lang="en-US" sz="4000" dirty="0" smtClean="0"/>
              <a:t>69.2</a:t>
            </a:r>
            <a:r>
              <a:rPr lang="en-US" sz="4000" dirty="0"/>
              <a:t>		</a:t>
            </a:r>
          </a:p>
          <a:p>
            <a:pPr marL="0" indent="0">
              <a:buNone/>
            </a:pPr>
            <a:r>
              <a:rPr lang="en-US" sz="4000" dirty="0" smtClean="0"/>
              <a:t>				Meets </a:t>
            </a:r>
            <a:r>
              <a:rPr lang="en-US" sz="4000" dirty="0"/>
              <a:t>Expectations</a:t>
            </a:r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Middle School Priority Areas</a:t>
            </a:r>
          </a:p>
          <a:p>
            <a:r>
              <a:rPr lang="en-US" sz="3000" i="1" dirty="0" smtClean="0"/>
              <a:t>Student Achievement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600" dirty="0" smtClean="0"/>
              <a:t>Reading		29.4 / 30.7</a:t>
            </a:r>
          </a:p>
          <a:p>
            <a:pPr marL="0" indent="0">
              <a:buNone/>
            </a:pPr>
            <a:r>
              <a:rPr lang="en-US" sz="2600" dirty="0" smtClean="0"/>
              <a:t>	Mathematics		33.3 / 36.7</a:t>
            </a:r>
          </a:p>
          <a:p>
            <a:r>
              <a:rPr lang="en-US" sz="3000" i="1" dirty="0" smtClean="0"/>
              <a:t>Student Growth</a:t>
            </a:r>
          </a:p>
          <a:p>
            <a:pPr marL="0" indent="0">
              <a:buNone/>
            </a:pPr>
            <a:r>
              <a:rPr lang="en-US" sz="2800" dirty="0" smtClean="0"/>
              <a:t>	Reading</a:t>
            </a:r>
            <a:r>
              <a:rPr lang="en-US" sz="2800" dirty="0"/>
              <a:t>		</a:t>
            </a:r>
            <a:r>
              <a:rPr lang="en-US" sz="2800" dirty="0" smtClean="0"/>
              <a:t>29.0 </a:t>
            </a:r>
            <a:r>
              <a:rPr lang="en-US" sz="2800" dirty="0"/>
              <a:t>/ </a:t>
            </a:r>
            <a:r>
              <a:rPr lang="en-US" sz="2800" dirty="0" smtClean="0"/>
              <a:t>25.0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Mathematics	</a:t>
            </a:r>
            <a:r>
              <a:rPr lang="en-US" sz="2800" dirty="0" smtClean="0"/>
              <a:t>27.6 </a:t>
            </a:r>
            <a:r>
              <a:rPr lang="en-US" sz="2800" dirty="0"/>
              <a:t>/ </a:t>
            </a:r>
            <a:r>
              <a:rPr lang="en-US" sz="2800" dirty="0" smtClean="0"/>
              <a:t>28.7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0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Middle School Priority Areas</a:t>
            </a:r>
            <a:endParaRPr lang="en-US" dirty="0"/>
          </a:p>
          <a:p>
            <a:r>
              <a:rPr lang="en-US" i="1" dirty="0"/>
              <a:t>Closing </a:t>
            </a:r>
            <a:r>
              <a:rPr lang="en-US" i="1" dirty="0" smtClean="0"/>
              <a:t>gaps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Reading		</a:t>
            </a:r>
            <a:r>
              <a:rPr lang="en-US" sz="2800" dirty="0" smtClean="0"/>
              <a:t>37.2 </a:t>
            </a:r>
            <a:r>
              <a:rPr lang="en-US" sz="2800" dirty="0"/>
              <a:t>/ </a:t>
            </a:r>
            <a:r>
              <a:rPr lang="en-US" sz="2800" dirty="0" smtClean="0"/>
              <a:t>33.2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Mathematics	</a:t>
            </a:r>
            <a:r>
              <a:rPr lang="en-US" sz="2800" dirty="0" smtClean="0"/>
              <a:t>31.2/ 31.3</a:t>
            </a:r>
            <a:endParaRPr lang="en-US" dirty="0"/>
          </a:p>
          <a:p>
            <a:r>
              <a:rPr lang="en-US" dirty="0"/>
              <a:t>On </a:t>
            </a:r>
            <a:r>
              <a:rPr lang="en-US" dirty="0" smtClean="0"/>
              <a:t>Track </a:t>
            </a:r>
            <a:r>
              <a:rPr lang="en-US" dirty="0"/>
              <a:t>and Post Secondary </a:t>
            </a:r>
            <a:r>
              <a:rPr lang="en-US" dirty="0" smtClean="0"/>
              <a:t>Readiness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/>
              <a:t>Attendance</a:t>
            </a:r>
            <a:r>
              <a:rPr lang="en-US" sz="2800" dirty="0"/>
              <a:t>		</a:t>
            </a:r>
            <a:r>
              <a:rPr lang="en-US" sz="2800" dirty="0" smtClean="0"/>
              <a:t>76.6 </a:t>
            </a:r>
            <a:r>
              <a:rPr lang="en-US" sz="2800" dirty="0"/>
              <a:t>/ </a:t>
            </a:r>
            <a:r>
              <a:rPr lang="en-US" sz="2800" dirty="0" smtClean="0"/>
              <a:t>74.6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Grade Math</a:t>
            </a:r>
            <a:r>
              <a:rPr lang="en-US" sz="2800" dirty="0"/>
              <a:t>	</a:t>
            </a:r>
            <a:r>
              <a:rPr lang="en-US" sz="2800" dirty="0" smtClean="0"/>
              <a:t>12.6 </a:t>
            </a:r>
            <a:r>
              <a:rPr lang="en-US" sz="2800" dirty="0"/>
              <a:t>/ </a:t>
            </a:r>
            <a:r>
              <a:rPr lang="en-US" sz="2800" dirty="0" smtClean="0"/>
              <a:t>14.2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0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Colby High School</a:t>
            </a:r>
          </a:p>
          <a:p>
            <a:r>
              <a:rPr lang="en-US" sz="4000" dirty="0" smtClean="0"/>
              <a:t>2011-12 		68.8		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	Meets Expectations</a:t>
            </a:r>
          </a:p>
          <a:p>
            <a:r>
              <a:rPr lang="en-US" sz="4000" dirty="0" smtClean="0"/>
              <a:t>2012-13 </a:t>
            </a:r>
            <a:r>
              <a:rPr lang="en-US" sz="4000" dirty="0"/>
              <a:t>		</a:t>
            </a:r>
            <a:r>
              <a:rPr lang="en-US" sz="4000" dirty="0" smtClean="0"/>
              <a:t>79.3</a:t>
            </a:r>
            <a:r>
              <a:rPr lang="en-US" sz="4000" dirty="0"/>
              <a:t>		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	Exceeds </a:t>
            </a:r>
            <a:r>
              <a:rPr lang="en-US" sz="4000" dirty="0"/>
              <a:t>Expectations</a:t>
            </a:r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1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High School Priority Areas</a:t>
            </a:r>
          </a:p>
          <a:p>
            <a:r>
              <a:rPr lang="en-US" sz="3000" i="1" dirty="0" smtClean="0"/>
              <a:t>Student Achievement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600" dirty="0" smtClean="0"/>
              <a:t>Reading		27.4 / 32.2</a:t>
            </a:r>
          </a:p>
          <a:p>
            <a:pPr marL="0" indent="0">
              <a:buNone/>
            </a:pPr>
            <a:r>
              <a:rPr lang="en-US" sz="2600" dirty="0" smtClean="0"/>
              <a:t>	Mathematics		30.3 / 35.3</a:t>
            </a:r>
          </a:p>
          <a:p>
            <a:r>
              <a:rPr lang="en-US" sz="3000" i="1" dirty="0" smtClean="0"/>
              <a:t>Student Growth</a:t>
            </a:r>
          </a:p>
          <a:p>
            <a:pPr marL="0" indent="0">
              <a:buNone/>
            </a:pPr>
            <a:r>
              <a:rPr lang="en-US" sz="2800" dirty="0" smtClean="0"/>
              <a:t>	Reading</a:t>
            </a:r>
            <a:r>
              <a:rPr lang="en-US" sz="2800" dirty="0"/>
              <a:t>		</a:t>
            </a:r>
            <a:r>
              <a:rPr lang="en-US" sz="2800" dirty="0" smtClean="0"/>
              <a:t>N/A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Mathematics	</a:t>
            </a:r>
            <a:r>
              <a:rPr lang="en-US" sz="2800" dirty="0" smtClean="0"/>
              <a:t>N/A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5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Agenda for this evening..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Welcome from </a:t>
            </a:r>
            <a:r>
              <a:rPr lang="en-US" dirty="0" smtClean="0"/>
              <a:t>Steve </a:t>
            </a:r>
            <a:r>
              <a:rPr lang="en-US" dirty="0"/>
              <a:t>Kolden, Superintendent- 5 minutes</a:t>
            </a:r>
          </a:p>
          <a:p>
            <a:pPr lvl="0"/>
            <a:r>
              <a:rPr lang="en-US" dirty="0"/>
              <a:t>Welcome from Board President, Bill </a:t>
            </a:r>
            <a:r>
              <a:rPr lang="en-US" dirty="0" err="1"/>
              <a:t>Tesmer</a:t>
            </a:r>
            <a:r>
              <a:rPr lang="en-US" dirty="0"/>
              <a:t>- 5-10 minutes</a:t>
            </a:r>
          </a:p>
          <a:p>
            <a:pPr lvl="0"/>
            <a:r>
              <a:rPr lang="en-US" dirty="0"/>
              <a:t>Introductions of all Strategic Planning Team members- 15 minutes</a:t>
            </a:r>
          </a:p>
          <a:p>
            <a:pPr lvl="1"/>
            <a:r>
              <a:rPr lang="en-US" i="1" dirty="0" smtClean="0"/>
              <a:t>QUESTION; What is YOUR </a:t>
            </a:r>
            <a:r>
              <a:rPr lang="en-US" b="1" i="1" u="sng" dirty="0" smtClean="0"/>
              <a:t>TOP</a:t>
            </a:r>
            <a:r>
              <a:rPr lang="en-US" i="1" dirty="0" smtClean="0"/>
              <a:t> </a:t>
            </a:r>
            <a:r>
              <a:rPr lang="en-US" i="1" dirty="0"/>
              <a:t>Priority for the Strategic Planning</a:t>
            </a:r>
            <a:endParaRPr lang="en-US" dirty="0"/>
          </a:p>
          <a:p>
            <a:pPr lvl="0"/>
            <a:r>
              <a:rPr lang="en-US" dirty="0"/>
              <a:t>Overview of Strategic Planning Process, Paul </a:t>
            </a:r>
            <a:r>
              <a:rPr lang="en-US" dirty="0" err="1"/>
              <a:t>Hardt</a:t>
            </a:r>
            <a:r>
              <a:rPr lang="en-US" dirty="0"/>
              <a:t> (WASB)- 30 minutes</a:t>
            </a:r>
          </a:p>
          <a:p>
            <a:pPr lvl="0"/>
            <a:r>
              <a:rPr lang="en-US" dirty="0"/>
              <a:t>First General Data Presentation- 20 minutes</a:t>
            </a:r>
          </a:p>
          <a:p>
            <a:pPr lvl="1"/>
            <a:r>
              <a:rPr lang="en-US" i="1" dirty="0"/>
              <a:t>Student Achievement</a:t>
            </a:r>
            <a:endParaRPr lang="en-US" dirty="0"/>
          </a:p>
          <a:p>
            <a:pPr lvl="0"/>
            <a:r>
              <a:rPr lang="en-US" dirty="0"/>
              <a:t>Second General Data Presentation- 20 minutes</a:t>
            </a:r>
          </a:p>
          <a:p>
            <a:pPr lvl="1"/>
            <a:r>
              <a:rPr lang="en-US" i="1" dirty="0"/>
              <a:t>District Demographics</a:t>
            </a:r>
            <a:endParaRPr lang="en-US" dirty="0"/>
          </a:p>
          <a:p>
            <a:pPr lvl="0"/>
            <a:r>
              <a:rPr lang="en-US" dirty="0"/>
              <a:t>First SOAR (</a:t>
            </a:r>
            <a:r>
              <a:rPr lang="en-US" u="sng" dirty="0"/>
              <a:t>S</a:t>
            </a:r>
            <a:r>
              <a:rPr lang="en-US" dirty="0"/>
              <a:t>trengths </a:t>
            </a:r>
            <a:r>
              <a:rPr lang="en-US" u="sng" dirty="0"/>
              <a:t>O</a:t>
            </a:r>
            <a:r>
              <a:rPr lang="en-US" dirty="0"/>
              <a:t>pportunity </a:t>
            </a:r>
            <a:r>
              <a:rPr lang="en-US" u="sng" dirty="0"/>
              <a:t>A</a:t>
            </a:r>
            <a:r>
              <a:rPr lang="en-US" dirty="0"/>
              <a:t>spirations </a:t>
            </a:r>
            <a:r>
              <a:rPr lang="en-US" u="sng" dirty="0"/>
              <a:t>R</a:t>
            </a:r>
            <a:r>
              <a:rPr lang="en-US" dirty="0"/>
              <a:t>esults) discussion- 30 minutes</a:t>
            </a:r>
          </a:p>
          <a:p>
            <a:pPr lvl="0"/>
            <a:r>
              <a:rPr lang="en-US" dirty="0" smtClean="0"/>
              <a:t>Sharing of small group discussion</a:t>
            </a:r>
            <a:endParaRPr lang="en-US" dirty="0"/>
          </a:p>
          <a:p>
            <a:pPr lvl="0"/>
            <a:r>
              <a:rPr lang="en-US" dirty="0"/>
              <a:t>Set Date Time and Location for 3</a:t>
            </a:r>
            <a:r>
              <a:rPr lang="en-US" baseline="30000" dirty="0"/>
              <a:t>rd</a:t>
            </a:r>
            <a:r>
              <a:rPr lang="en-US" dirty="0"/>
              <a:t> Meeting</a:t>
            </a:r>
          </a:p>
          <a:p>
            <a:pPr lvl="0"/>
            <a:r>
              <a:rPr lang="en-US" dirty="0"/>
              <a:t>Collect Feedback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06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High School Priority Areas</a:t>
            </a:r>
            <a:endParaRPr lang="en-US" dirty="0"/>
          </a:p>
          <a:p>
            <a:r>
              <a:rPr lang="en-US" i="1" dirty="0"/>
              <a:t>Closing </a:t>
            </a:r>
            <a:r>
              <a:rPr lang="en-US" i="1" dirty="0" smtClean="0"/>
              <a:t>gaps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/>
              <a:t>Graduation </a:t>
            </a:r>
            <a:r>
              <a:rPr lang="en-US" sz="2800" dirty="0"/>
              <a:t>R</a:t>
            </a:r>
            <a:r>
              <a:rPr lang="en-US" sz="2800" dirty="0" smtClean="0"/>
              <a:t>ate Gaps</a:t>
            </a:r>
            <a:r>
              <a:rPr lang="en-US" sz="2800" dirty="0"/>
              <a:t>	</a:t>
            </a:r>
            <a:r>
              <a:rPr lang="en-US" sz="2800" dirty="0" smtClean="0"/>
              <a:t>94.7 </a:t>
            </a:r>
            <a:r>
              <a:rPr lang="en-US" sz="2800" dirty="0"/>
              <a:t>/ </a:t>
            </a:r>
            <a:r>
              <a:rPr lang="en-US" sz="2800" dirty="0" smtClean="0"/>
              <a:t>33.7</a:t>
            </a:r>
            <a:endParaRPr lang="en-US" sz="2800" dirty="0"/>
          </a:p>
          <a:p>
            <a:r>
              <a:rPr lang="en-US" dirty="0" smtClean="0"/>
              <a:t>On Track and Post Secondary Readiness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/>
              <a:t>Graduation </a:t>
            </a:r>
            <a:r>
              <a:rPr lang="en-US" sz="2800" dirty="0"/>
              <a:t>Rate 		</a:t>
            </a:r>
            <a:r>
              <a:rPr lang="en-US" sz="2800" dirty="0" smtClean="0"/>
              <a:t>76.7 </a:t>
            </a:r>
            <a:r>
              <a:rPr lang="en-US" sz="2800" dirty="0"/>
              <a:t>/ </a:t>
            </a:r>
            <a:r>
              <a:rPr lang="en-US" sz="2800" dirty="0" smtClean="0"/>
              <a:t>80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ACT Performance</a:t>
            </a:r>
            <a:r>
              <a:rPr lang="en-US" sz="2800" dirty="0"/>
              <a:t>	</a:t>
            </a:r>
            <a:r>
              <a:rPr lang="en-US" sz="2800" dirty="0" smtClean="0"/>
              <a:t>	11.9 </a:t>
            </a:r>
            <a:r>
              <a:rPr lang="en-US" sz="2800" dirty="0"/>
              <a:t>/ </a:t>
            </a:r>
            <a:r>
              <a:rPr lang="en-US" sz="2800" dirty="0" smtClean="0"/>
              <a:t>11.4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729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719873"/>
              </p:ext>
            </p:extLst>
          </p:nvPr>
        </p:nvGraphicFramePr>
        <p:xfrm>
          <a:off x="1219200" y="1371598"/>
          <a:ext cx="6705600" cy="4653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2528"/>
                <a:gridCol w="1295768"/>
                <a:gridCol w="1295768"/>
                <a:gridCol w="1295768"/>
                <a:gridCol w="1295768"/>
              </a:tblGrid>
              <a:tr h="31776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>
                          <a:effectLst/>
                        </a:rPr>
                        <a:t>Fall 2012 State Report Card</a:t>
                      </a:r>
                      <a:endParaRPr lang="en-US" sz="18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7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District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Elem.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Middle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High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Colby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Abbotsford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62.8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Athens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Edgar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74.9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Greenwood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Loyal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Medford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Neillsville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Owen-Withee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Spencer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Averages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68.03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68.69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68.86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523530"/>
              </p:ext>
            </p:extLst>
          </p:nvPr>
        </p:nvGraphicFramePr>
        <p:xfrm>
          <a:off x="1142997" y="1371605"/>
          <a:ext cx="6858002" cy="4506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7130"/>
                <a:gridCol w="1325218"/>
                <a:gridCol w="1325218"/>
                <a:gridCol w="1325218"/>
                <a:gridCol w="1325218"/>
              </a:tblGrid>
              <a:tr h="33023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 dirty="0">
                          <a:effectLst/>
                        </a:rPr>
                        <a:t>Fall 2013 State Report Card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Elem.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Middle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High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District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Colby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79.3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Abbotsford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Athens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Edgar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Greenwood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76.5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Loyal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73.3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70.9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Medford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73.3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Neillsville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74.3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73.8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76.9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Owen-Withee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Spencer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82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Averages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70.9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70.8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79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District Demographics</a:t>
            </a:r>
            <a:endParaRPr lang="en-US" sz="8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066792"/>
              </p:ext>
            </p:extLst>
          </p:nvPr>
        </p:nvGraphicFramePr>
        <p:xfrm>
          <a:off x="685800" y="1531480"/>
          <a:ext cx="7391397" cy="4525989"/>
        </p:xfrm>
        <a:graphic>
          <a:graphicData uri="http://schemas.openxmlformats.org/drawingml/2006/table">
            <a:tbl>
              <a:tblPr/>
              <a:tblGrid>
                <a:gridCol w="568569"/>
                <a:gridCol w="568569"/>
                <a:gridCol w="568569"/>
                <a:gridCol w="568569"/>
                <a:gridCol w="568569"/>
                <a:gridCol w="568569"/>
                <a:gridCol w="568569"/>
                <a:gridCol w="568569"/>
                <a:gridCol w="568569"/>
                <a:gridCol w="568569"/>
                <a:gridCol w="568569"/>
                <a:gridCol w="568569"/>
                <a:gridCol w="568569"/>
              </a:tblGrid>
              <a:tr h="182867">
                <a:tc rowSpan="3">
                  <a:txBody>
                    <a:bodyPr/>
                    <a:lstStyle/>
                    <a:p>
                      <a:r>
                        <a:rPr lang="en-US" sz="900" dirty="0"/>
                        <a:t>Subject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900"/>
                        <a:t>United States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900" dirty="0"/>
                        <a:t>Colby School District, Wisconsin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/>
                        <a:t>Total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/>
                        <a:t>Male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/>
                        <a:t>Female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/>
                        <a:t>Total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/>
                        <a:t>Male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/>
                        <a:t>Female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1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Estimate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Margin of Error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Estimate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Margin of Error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Estimate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Margin of Error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Estimate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Margin of Error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Estimate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Margin of Error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Estimate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Margin of Error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318">
                <a:tc>
                  <a:txBody>
                    <a:bodyPr/>
                    <a:lstStyle/>
                    <a:p>
                      <a:r>
                        <a:rPr lang="en-US" sz="900" dirty="0"/>
                        <a:t>Total 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306,603,772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*****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150,740,216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+/-6,945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155,863,556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+/-6,948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6,823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+/-348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3,425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+/-203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3,398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+/-195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67">
                <a:tc>
                  <a:txBody>
                    <a:bodyPr/>
                    <a:lstStyle/>
                    <a:p>
                      <a:r>
                        <a:rPr lang="en-US" sz="900"/>
                        <a:t>AGE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318">
                <a:tc>
                  <a:txBody>
                    <a:bodyPr/>
                    <a:lstStyle/>
                    <a:p>
                      <a:r>
                        <a:rPr lang="en-US" sz="900"/>
                        <a:t>Under 5 years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6.6%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6.8%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6.3%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9.0%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+/-1.3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8.6%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+/-1.9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9.5%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+/-1.6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318">
                <a:tc>
                  <a:txBody>
                    <a:bodyPr/>
                    <a:lstStyle/>
                    <a:p>
                      <a:r>
                        <a:rPr lang="en-US" sz="900"/>
                        <a:t>5 to 9 years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6.6%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6.8%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6.4%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8.4%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+/-1.2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8.9%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+/-1.7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7.9%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+/-1.6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1469">
                <a:tc>
                  <a:txBody>
                    <a:bodyPr/>
                    <a:lstStyle/>
                    <a:p>
                      <a:r>
                        <a:rPr lang="en-US" sz="900"/>
                        <a:t>10 to 14 years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6.7%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7.0%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6.4%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9.1%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+/-1.0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9.1%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+/-1.4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9.2%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+/-1.4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1469">
                <a:tc>
                  <a:txBody>
                    <a:bodyPr/>
                    <a:lstStyle/>
                    <a:p>
                      <a:r>
                        <a:rPr lang="en-US" sz="900"/>
                        <a:t>15 to 19 years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7.2%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7.5%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6.9%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+/-0.1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5.8%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+/-0.7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6.1%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+/-1.3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5.4%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+/-0.9</a:t>
                      </a:r>
                    </a:p>
                  </a:txBody>
                  <a:tcPr marL="45717" marR="45717" marT="22858" marB="22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3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District Demographics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Employment Statistics</a:t>
            </a:r>
          </a:p>
          <a:p>
            <a:r>
              <a:rPr lang="en-US" dirty="0" smtClean="0"/>
              <a:t>Occupations</a:t>
            </a:r>
          </a:p>
          <a:p>
            <a:r>
              <a:rPr lang="en-US" dirty="0" smtClean="0"/>
              <a:t>Industry</a:t>
            </a:r>
          </a:p>
          <a:p>
            <a:r>
              <a:rPr lang="en-US" dirty="0" smtClean="0"/>
              <a:t>Income and Benefits / </a:t>
            </a:r>
            <a:r>
              <a:rPr lang="en-US" dirty="0"/>
              <a:t>H</a:t>
            </a:r>
            <a:r>
              <a:rPr lang="en-US" dirty="0" smtClean="0"/>
              <a:t>ousehold Income</a:t>
            </a:r>
          </a:p>
          <a:p>
            <a:r>
              <a:rPr lang="en-US" dirty="0" smtClean="0"/>
              <a:t>School population by age / private &amp; public</a:t>
            </a:r>
          </a:p>
          <a:p>
            <a:r>
              <a:rPr lang="en-US" dirty="0" smtClean="0"/>
              <a:t>Post Secondary school</a:t>
            </a:r>
          </a:p>
          <a:p>
            <a:r>
              <a:rPr lang="en-US" dirty="0" smtClean="0"/>
              <a:t>Population trend projections through 2060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0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District Demographics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Open Enrollment</a:t>
            </a:r>
          </a:p>
          <a:p>
            <a:pPr marL="0" indent="0" algn="ctr">
              <a:buNone/>
            </a:pPr>
            <a:r>
              <a:rPr lang="en-US" u="sng" dirty="0" smtClean="0"/>
              <a:t>67 Students IN from other Districts</a:t>
            </a:r>
          </a:p>
          <a:p>
            <a:pPr marL="0" indent="0" algn="ctr">
              <a:buNone/>
            </a:pPr>
            <a:r>
              <a:rPr lang="en-US" sz="2400" dirty="0" smtClean="0"/>
              <a:t>Abbotsford (38) Medford (2) Spencer (10) </a:t>
            </a:r>
          </a:p>
          <a:p>
            <a:pPr marL="0" indent="0" algn="ctr">
              <a:buNone/>
            </a:pPr>
            <a:r>
              <a:rPr lang="en-US" sz="2400" dirty="0" smtClean="0"/>
              <a:t>Loyal (10) Owen-</a:t>
            </a:r>
            <a:r>
              <a:rPr lang="en-US" sz="2400" dirty="0" err="1" smtClean="0"/>
              <a:t>Withee</a:t>
            </a:r>
            <a:r>
              <a:rPr lang="en-US" sz="2400" dirty="0" smtClean="0"/>
              <a:t> (5) Edgar (2)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u="sng" dirty="0" smtClean="0"/>
              <a:t>121 Students OUT to other Districts</a:t>
            </a:r>
          </a:p>
          <a:p>
            <a:pPr marL="0" indent="0" algn="ctr">
              <a:buNone/>
            </a:pPr>
            <a:r>
              <a:rPr lang="en-US" sz="2400" dirty="0"/>
              <a:t>Abbotsford </a:t>
            </a:r>
            <a:r>
              <a:rPr lang="en-US" sz="2400" dirty="0" smtClean="0"/>
              <a:t>(63) </a:t>
            </a:r>
            <a:r>
              <a:rPr lang="en-US" sz="2400" dirty="0"/>
              <a:t>Medford </a:t>
            </a:r>
            <a:r>
              <a:rPr lang="en-US" sz="2400" dirty="0" smtClean="0"/>
              <a:t>(21) </a:t>
            </a:r>
            <a:r>
              <a:rPr lang="en-US" sz="2400" dirty="0"/>
              <a:t>Spencer </a:t>
            </a:r>
            <a:r>
              <a:rPr lang="en-US" sz="2400" dirty="0" smtClean="0"/>
              <a:t>(19) </a:t>
            </a:r>
          </a:p>
          <a:p>
            <a:pPr marL="0" indent="0" algn="ctr">
              <a:buNone/>
            </a:pPr>
            <a:r>
              <a:rPr lang="en-US" sz="2400" dirty="0" smtClean="0"/>
              <a:t>Loyal (0) </a:t>
            </a:r>
            <a:r>
              <a:rPr lang="en-US" sz="2400" dirty="0"/>
              <a:t>Owen-</a:t>
            </a:r>
            <a:r>
              <a:rPr lang="en-US" sz="2400" dirty="0" err="1"/>
              <a:t>Withee</a:t>
            </a:r>
            <a:r>
              <a:rPr lang="en-US" sz="2400" dirty="0"/>
              <a:t> (4) </a:t>
            </a:r>
            <a:r>
              <a:rPr lang="en-US" sz="2400" dirty="0" smtClean="0"/>
              <a:t>Edgar </a:t>
            </a:r>
            <a:r>
              <a:rPr lang="en-US" sz="2400" dirty="0"/>
              <a:t>(1)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Waukesha (1) Marshfield (7) Grantsburg (1) Stratford (5)</a:t>
            </a:r>
            <a:endParaRPr lang="en-US" sz="2400" dirty="0"/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9062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</a:t>
            </a:r>
            <a:r>
              <a:rPr lang="en-US" i="1" dirty="0" smtClean="0"/>
              <a:t>ore information..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Additional “data” will be available as we start to narrow our focus.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0167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Looking forward..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800" b="1" dirty="0"/>
              <a:t>NOVEMBER 21, 2013 @ 6:00 PM Middle School </a:t>
            </a:r>
            <a:r>
              <a:rPr lang="en-US" sz="3800" b="1" dirty="0" smtClean="0"/>
              <a:t>LMC</a:t>
            </a:r>
          </a:p>
          <a:p>
            <a:pPr marL="0" indent="0" algn="ctr">
              <a:buNone/>
            </a:pPr>
            <a:endParaRPr lang="en-US" sz="3800" b="1" dirty="0"/>
          </a:p>
          <a:p>
            <a:pPr lvl="0"/>
            <a:r>
              <a:rPr lang="en-US" dirty="0" smtClean="0"/>
              <a:t>Brief </a:t>
            </a:r>
            <a:r>
              <a:rPr lang="en-US" dirty="0"/>
              <a:t>review of November 7 meeting- Paul </a:t>
            </a:r>
            <a:r>
              <a:rPr lang="en-US" dirty="0" err="1"/>
              <a:t>Hardt</a:t>
            </a:r>
            <a:r>
              <a:rPr lang="en-US" dirty="0"/>
              <a:t>- 10 minutes</a:t>
            </a:r>
          </a:p>
          <a:p>
            <a:pPr lvl="0"/>
            <a:r>
              <a:rPr lang="en-US" dirty="0"/>
              <a:t>Third Specific Data presentation- 20 minutes</a:t>
            </a:r>
          </a:p>
          <a:p>
            <a:pPr lvl="0"/>
            <a:r>
              <a:rPr lang="en-US" dirty="0"/>
              <a:t>Fourth Specific Data presentation- 20 minutes</a:t>
            </a:r>
          </a:p>
          <a:p>
            <a:pPr lvl="0"/>
            <a:r>
              <a:rPr lang="en-US" dirty="0"/>
              <a:t>Second SOAR discussion- 30 minutes</a:t>
            </a:r>
          </a:p>
          <a:p>
            <a:pPr lvl="0"/>
            <a:r>
              <a:rPr lang="en-US" dirty="0"/>
              <a:t>Fifth Specific Data presentation- 20 minutes</a:t>
            </a:r>
          </a:p>
          <a:p>
            <a:pPr lvl="0"/>
            <a:r>
              <a:rPr lang="en-US" dirty="0"/>
              <a:t>Sixth Specific Data presentation- 20 minutes</a:t>
            </a:r>
          </a:p>
          <a:p>
            <a:pPr lvl="0"/>
            <a:r>
              <a:rPr lang="en-US" dirty="0"/>
              <a:t>Final SOAR discussion and summary discussion- 30 minutes</a:t>
            </a:r>
          </a:p>
          <a:p>
            <a:pPr lvl="0"/>
            <a:r>
              <a:rPr lang="en-US" dirty="0"/>
              <a:t>Set Date Time and Location for 4</a:t>
            </a:r>
            <a:r>
              <a:rPr lang="en-US" baseline="30000" dirty="0"/>
              <a:t>th</a:t>
            </a:r>
            <a:r>
              <a:rPr lang="en-US" dirty="0"/>
              <a:t> Meeting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6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>
            <a:normAutofit/>
          </a:bodyPr>
          <a:lstStyle/>
          <a:p>
            <a:r>
              <a:rPr lang="en-US" dirty="0" smtClean="0"/>
              <a:t>Welcome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b="1" dirty="0" smtClean="0"/>
              <a:t>Mr. Bill </a:t>
            </a:r>
            <a:r>
              <a:rPr lang="en-US" sz="5400" b="1" dirty="0" err="1" smtClean="0"/>
              <a:t>Tesmer</a:t>
            </a: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School Board </a:t>
            </a:r>
            <a:r>
              <a:rPr lang="en-US" sz="5400" b="1" dirty="0" smtClean="0"/>
              <a:t>President</a:t>
            </a:r>
            <a:endParaRPr lang="en-US" sz="54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1355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smtClean="0">
                <a:solidFill>
                  <a:srgbClr val="00B050"/>
                </a:solidFill>
              </a:rPr>
              <a:t>The Mission of the School District of Colby is Learning.</a:t>
            </a:r>
            <a:endParaRPr lang="en-US" sz="8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Administrative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Steve Kolden 	– Supt./Elem. Co-Principal</a:t>
            </a:r>
          </a:p>
          <a:p>
            <a:pPr marL="2743200" lvl="6" indent="0">
              <a:buNone/>
            </a:pPr>
            <a:r>
              <a:rPr lang="en-US" sz="2800" dirty="0"/>
              <a:t>– </a:t>
            </a:r>
            <a:r>
              <a:rPr lang="en-US" sz="2800" dirty="0" err="1"/>
              <a:t>PreK</a:t>
            </a:r>
            <a:r>
              <a:rPr lang="en-US" sz="2800" dirty="0"/>
              <a:t> (Little Stars)</a:t>
            </a:r>
          </a:p>
          <a:p>
            <a:pPr lvl="6"/>
            <a:endParaRPr lang="en-US" sz="1600" dirty="0" smtClean="0"/>
          </a:p>
          <a:p>
            <a:r>
              <a:rPr lang="en-US" sz="2800" dirty="0" smtClean="0"/>
              <a:t>Brenda Medenwaldt  - Elem. Co-Principal/Title I</a:t>
            </a:r>
          </a:p>
          <a:p>
            <a:r>
              <a:rPr lang="en-US" sz="2800" dirty="0" smtClean="0"/>
              <a:t>Jim Hagen 	– Middle School Principal / AD</a:t>
            </a:r>
          </a:p>
          <a:p>
            <a:pPr>
              <a:buNone/>
            </a:pPr>
            <a:r>
              <a:rPr lang="en-US" sz="2800" dirty="0" smtClean="0"/>
              <a:t>				– Summer School</a:t>
            </a:r>
          </a:p>
          <a:p>
            <a:r>
              <a:rPr lang="en-US" sz="2800" dirty="0" smtClean="0"/>
              <a:t>Marcia Diedrich	– High School Principal</a:t>
            </a:r>
          </a:p>
          <a:p>
            <a:pPr>
              <a:buNone/>
            </a:pPr>
            <a:r>
              <a:rPr lang="en-US" sz="2800" dirty="0" smtClean="0"/>
              <a:t>				– </a:t>
            </a:r>
            <a:r>
              <a:rPr lang="en-US" sz="2800" dirty="0" smtClean="0"/>
              <a:t>Curriculum Director</a:t>
            </a:r>
            <a:endParaRPr lang="en-US" sz="2800" dirty="0" smtClean="0"/>
          </a:p>
          <a:p>
            <a:r>
              <a:rPr lang="en-US" sz="2800" dirty="0" smtClean="0"/>
              <a:t>Samantha Penry – Director of Pupil Services</a:t>
            </a:r>
          </a:p>
          <a:p>
            <a:pPr>
              <a:buNone/>
            </a:pPr>
            <a:r>
              <a:rPr lang="en-US" sz="2800" dirty="0" smtClean="0"/>
              <a:t>			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Please Introduce yourself… and answer the following question..</a:t>
            </a:r>
          </a:p>
          <a:p>
            <a:pPr marL="0" indent="0">
              <a:buNone/>
            </a:pPr>
            <a:endParaRPr lang="en-US" b="1" i="1" dirty="0"/>
          </a:p>
          <a:p>
            <a:pPr marL="0" lvl="1" indent="0" algn="ctr">
              <a:buNone/>
            </a:pPr>
            <a:r>
              <a:rPr lang="en-US" sz="5400" i="1" dirty="0"/>
              <a:t>What is YOUR </a:t>
            </a:r>
            <a:r>
              <a:rPr lang="en-US" sz="5400" b="1" i="1" u="sng" dirty="0"/>
              <a:t>TOP</a:t>
            </a:r>
            <a:r>
              <a:rPr lang="en-US" sz="5400" i="1" dirty="0"/>
              <a:t> Priority for the Strategic </a:t>
            </a:r>
            <a:r>
              <a:rPr lang="en-US" sz="5400" i="1" dirty="0" smtClean="0"/>
              <a:t>Planning?</a:t>
            </a:r>
            <a:endParaRPr lang="en-US" sz="5400" dirty="0"/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773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9600" b="1" dirty="0">
                <a:solidFill>
                  <a:srgbClr val="FF0000"/>
                </a:solidFill>
              </a:rPr>
              <a:t>What are District and School Report Cards? </a:t>
            </a:r>
            <a:endParaRPr lang="en-US" sz="9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8000" dirty="0"/>
              <a:t>As part of the new state accountability system, reflected in Wisconsin’s </a:t>
            </a:r>
            <a:r>
              <a:rPr lang="en-US" sz="8000" dirty="0" smtClean="0"/>
              <a:t>approved ESEA waiver, </a:t>
            </a:r>
            <a:r>
              <a:rPr lang="en-US" sz="8000" dirty="0"/>
              <a:t>the Department of Public Instruction (DPI) has produced report cards for every district and school in Wisconsin. These Report Cards provide data on multiple indicators for </a:t>
            </a:r>
            <a:r>
              <a:rPr lang="en-US" sz="8000" u="sng" dirty="0"/>
              <a:t>four Priority Areas</a:t>
            </a:r>
            <a:r>
              <a:rPr lang="en-US" sz="8000" dirty="0"/>
              <a:t>:</a:t>
            </a:r>
          </a:p>
          <a:p>
            <a:r>
              <a:rPr lang="en-US" sz="9600" b="1" dirty="0"/>
              <a:t>Student Achievement</a:t>
            </a:r>
            <a:r>
              <a:rPr lang="en-US" sz="9600" dirty="0"/>
              <a:t> – </a:t>
            </a:r>
            <a:r>
              <a:rPr lang="en-US" sz="9600" u="sng" dirty="0"/>
              <a:t>performance</a:t>
            </a:r>
            <a:r>
              <a:rPr lang="en-US" sz="9600" dirty="0"/>
              <a:t> on the WKCE and WAA-</a:t>
            </a:r>
            <a:r>
              <a:rPr lang="en-US" sz="9600" dirty="0" err="1"/>
              <a:t>SwD</a:t>
            </a:r>
            <a:r>
              <a:rPr lang="en-US" sz="9600" dirty="0"/>
              <a:t> in reading and mathematics</a:t>
            </a:r>
          </a:p>
          <a:p>
            <a:r>
              <a:rPr lang="en-US" sz="9600" b="1" dirty="0"/>
              <a:t>Student Growth</a:t>
            </a:r>
            <a:r>
              <a:rPr lang="en-US" sz="9600" dirty="0"/>
              <a:t> – </a:t>
            </a:r>
            <a:r>
              <a:rPr lang="en-US" sz="9600" u="sng" dirty="0"/>
              <a:t>improvement</a:t>
            </a:r>
            <a:r>
              <a:rPr lang="en-US" sz="9600" dirty="0"/>
              <a:t> over time on the WKCE in reading and mathematics</a:t>
            </a:r>
          </a:p>
          <a:p>
            <a:r>
              <a:rPr lang="en-US" sz="9600" b="1" dirty="0"/>
              <a:t>Closing Gaps</a:t>
            </a:r>
            <a:r>
              <a:rPr lang="en-US" sz="9600" dirty="0"/>
              <a:t> – progress of student </a:t>
            </a:r>
            <a:r>
              <a:rPr lang="en-US" sz="9600" u="sng" dirty="0"/>
              <a:t>subgroups</a:t>
            </a:r>
            <a:r>
              <a:rPr lang="en-US" sz="9600" dirty="0"/>
              <a:t> in closing gaps in reading and mathematics performance and/or graduation </a:t>
            </a:r>
            <a:r>
              <a:rPr lang="en-US" sz="9600" dirty="0" smtClean="0"/>
              <a:t>rates</a:t>
            </a:r>
          </a:p>
          <a:p>
            <a:r>
              <a:rPr lang="en-US" sz="9600" b="1" dirty="0"/>
              <a:t>On-track and Postsecondary Readiness</a:t>
            </a:r>
            <a:r>
              <a:rPr lang="en-US" sz="9600" dirty="0"/>
              <a:t> – performance on key indicators of </a:t>
            </a:r>
            <a:r>
              <a:rPr lang="en-US" sz="9600" u="sng" dirty="0"/>
              <a:t>readiness for graduation </a:t>
            </a:r>
            <a:r>
              <a:rPr lang="en-US" sz="9600" dirty="0"/>
              <a:t>and postsecondary pursuits, whether college or career</a:t>
            </a:r>
          </a:p>
          <a:p>
            <a:endParaRPr lang="en-US" sz="96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500" dirty="0" smtClean="0"/>
              <a:t>Performance </a:t>
            </a:r>
            <a:r>
              <a:rPr lang="en-US" sz="4500" dirty="0"/>
              <a:t>on three </a:t>
            </a:r>
            <a:r>
              <a:rPr lang="en-US" sz="4500" b="1" u="sng" dirty="0"/>
              <a:t>Student Engagement Indicators </a:t>
            </a:r>
            <a:r>
              <a:rPr lang="en-US" sz="4500" dirty="0"/>
              <a:t>is also reported. These three indicators affect student success and school effectiveness. </a:t>
            </a:r>
          </a:p>
          <a:p>
            <a:r>
              <a:rPr lang="en-US" sz="4500" b="1" dirty="0"/>
              <a:t>Test Participation Rate</a:t>
            </a:r>
            <a:r>
              <a:rPr lang="en-US" sz="4500" dirty="0"/>
              <a:t>, with a goal of 95 percent test participation for all students and each subgroup. </a:t>
            </a:r>
          </a:p>
          <a:p>
            <a:r>
              <a:rPr lang="en-US" sz="4500" b="1" dirty="0"/>
              <a:t>Absenteeism Rate</a:t>
            </a:r>
            <a:r>
              <a:rPr lang="en-US" sz="4500" dirty="0"/>
              <a:t>, with a goal of 13 percent or less. </a:t>
            </a:r>
          </a:p>
          <a:p>
            <a:r>
              <a:rPr lang="en-US" sz="4500" b="1" dirty="0"/>
              <a:t>Dropout rate</a:t>
            </a:r>
            <a:r>
              <a:rPr lang="en-US" sz="4500" dirty="0"/>
              <a:t>, with a goal of six percent or less. </a:t>
            </a:r>
          </a:p>
          <a:p>
            <a:endParaRPr lang="en-US" sz="2800" dirty="0"/>
          </a:p>
          <a:p>
            <a:pPr marL="0" indent="0" algn="ctr">
              <a:buNone/>
            </a:pPr>
            <a:r>
              <a:rPr lang="en-US" i="1" dirty="0" smtClean="0"/>
              <a:t>These are deductions in gross scoring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9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18097</TotalTime>
  <Words>750</Words>
  <Application>Microsoft Office PowerPoint</Application>
  <PresentationFormat>On-screen Show (4:3)</PresentationFormat>
  <Paragraphs>378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Agenda for this evening..</vt:lpstr>
      <vt:lpstr>Looking forward..</vt:lpstr>
      <vt:lpstr>Welcome   </vt:lpstr>
      <vt:lpstr>PowerPoint Presentation</vt:lpstr>
      <vt:lpstr>Administrative Team</vt:lpstr>
      <vt:lpstr>Introductions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Student Achievement</vt:lpstr>
      <vt:lpstr>District Demographics</vt:lpstr>
      <vt:lpstr>District Demographics</vt:lpstr>
      <vt:lpstr>District Demographics</vt:lpstr>
      <vt:lpstr>more information..</vt:lpstr>
    </vt:vector>
  </TitlesOfParts>
  <Company>Ruder 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COLBY SCHOOL DISTRICT MEETING</dc:title>
  <dc:creator>Ruder Ware Employee</dc:creator>
  <cp:lastModifiedBy>Steven Kolden</cp:lastModifiedBy>
  <cp:revision>351</cp:revision>
  <cp:lastPrinted>2013-11-07T18:35:59Z</cp:lastPrinted>
  <dcterms:created xsi:type="dcterms:W3CDTF">2010-08-09T20:07:08Z</dcterms:created>
  <dcterms:modified xsi:type="dcterms:W3CDTF">2013-11-07T20:33:00Z</dcterms:modified>
</cp:coreProperties>
</file>